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8" r:id="rId2"/>
    <p:sldId id="300" r:id="rId3"/>
    <p:sldId id="268" r:id="rId4"/>
    <p:sldId id="270" r:id="rId5"/>
    <p:sldId id="271" r:id="rId6"/>
    <p:sldId id="272" r:id="rId7"/>
    <p:sldId id="273" r:id="rId8"/>
    <p:sldId id="274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2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FDF6-D895-4968-962F-640BF9A8570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EAB0-37EA-4C75-9670-8370B2291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2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54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E5611-7A59-4907-BB97-E44D6821C141}" type="slidenum">
              <a:rPr lang="en-US"/>
              <a:pPr/>
              <a:t>15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92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3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0A6584-BB47-4CEB-94FA-5C102381DBC4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00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0474AF-FE03-458E-AEEA-4F5F070A6A20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997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868567-7119-4904-99F3-85B41B0EC4D7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107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904689-4C0F-4597-8096-11C2AE0A0323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19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ED0C98-17FB-4DE1-853C-6D4EBEE90CA7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96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0F7D-6E0A-4BFC-A68C-F975A066A447}" type="slidenum">
              <a:rPr lang="en-US"/>
              <a:pPr/>
              <a:t>4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11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18D339-44BA-4323-B8A6-FCA23F0B90AD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96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F1E1A3-97E9-4A9A-9DAA-B2B1B94BBC10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262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0E3C01-A85D-4903-89B3-673D1E75CD06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37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143FA1-861B-46A6-9F36-7E1F3C2A675E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263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FB7782-8A6D-44F3-97C6-F75A089947D9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77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515E7C-55EF-4FBB-89FC-D8E878EE0E79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274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0077AB-32F5-40D3-8D24-09F3B0A27DCC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42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2CAF02-29B4-4D05-BD2D-74087C42EA46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980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828121-7D49-4F6B-950F-F0FDBA717264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095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DFFBCC-6872-4B6A-B32E-1575C02586FE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24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8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0B8F18-0E09-4667-B97B-BB19579095E5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880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C10ABD-A4F3-417B-8710-EFF47935CBE9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450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72F8FE-815A-4BC9-BF7A-6FF5785C9A80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989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589F04-BCF4-4675-84F3-F06F83381639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151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269274-06F2-462B-B4EF-1637AEF5E289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966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146517-75BA-4C48-AE34-A70ADEFE9C83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279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4906AA-CDB6-475F-B594-B0C4D5BC2ECC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162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FB2646-CDC1-4B2D-AA3E-01A32DB520E6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36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D05E1D-A640-406A-BF6E-5E21FB54F112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341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7A0F4E-8F1D-44EF-84DF-924AC46C72BE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65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7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6964B7-A6FF-4B67-AA1A-FBF577588914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5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9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0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3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3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3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3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9.png"/><Relationship Id="rId4" Type="http://schemas.openxmlformats.org/officeDocument/2006/relationships/oleObject" Target="../embeddings/oleObject3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3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3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38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374" y="295870"/>
            <a:ext cx="2193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Substitution Matrices</a:t>
            </a:r>
          </a:p>
          <a:p>
            <a:r>
              <a:rPr lang="en-US" dirty="0"/>
              <a:t>Markov Chains</a:t>
            </a:r>
          </a:p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590800" y="4572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6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6200" y="1350963"/>
          <a:ext cx="9067800" cy="284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Bitmap Image" r:id="rId4" imgW="11123810" imgH="3486637" progId="PBrush">
                  <p:embed/>
                </p:oleObj>
              </mc:Choice>
              <mc:Fallback>
                <p:oleObj name="Bitmap Image" r:id="rId4" imgW="11123810" imgH="348663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350963"/>
                        <a:ext cx="9067800" cy="284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17525" y="574675"/>
            <a:ext cx="5992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Here is (part of our) substitution matrix triangle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724400"/>
            <a:ext cx="2590800" cy="828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1325" y="193675"/>
            <a:ext cx="7827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How does our naïve substitution matrix compare to a real one?</a:t>
            </a:r>
          </a:p>
          <a:p>
            <a:r>
              <a:rPr lang="en-US"/>
              <a:t>(E.g. Blosum50?)	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47850" y="1243013"/>
          <a:ext cx="544830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Bitmap Image" r:id="rId4" imgW="5447619" imgH="4371429" progId="PBrush">
                  <p:embed/>
                </p:oleObj>
              </mc:Choice>
              <mc:Fallback>
                <p:oleObj name="Bitmap Image" r:id="rId4" imgW="5447619" imgH="43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243013"/>
                        <a:ext cx="5448300" cy="437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06475" y="552450"/>
          <a:ext cx="7132638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Bitmap Image" r:id="rId4" imgW="7133333" imgH="5466667" progId="PBrush">
                  <p:embed/>
                </p:oleObj>
              </mc:Choice>
              <mc:Fallback>
                <p:oleObj name="Bitmap Image" r:id="rId4" imgW="7133333" imgH="546666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552450"/>
                        <a:ext cx="7132638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2325" y="171450"/>
            <a:ext cx="795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Our “naïve” substitution matrix, not so different from </a:t>
            </a:r>
            <a:r>
              <a:rPr lang="en-US" dirty="0" err="1"/>
              <a:t>Blossum</a:t>
            </a:r>
            <a:r>
              <a:rPr lang="en-US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14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we are just “rediscovering” the substitution matrix PFAM uses…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2725" y="193675"/>
            <a:ext cx="7185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substitution matrix is just a description of a training set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65325" y="4724400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828800" y="5216525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8800" y="5292725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5943600"/>
            <a:ext cx="7018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s(</a:t>
            </a:r>
            <a:r>
              <a:rPr lang="en-US" dirty="0" err="1"/>
              <a:t>a,b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the substitution is </a:t>
            </a:r>
            <a:r>
              <a:rPr lang="en-US" dirty="0">
                <a:solidFill>
                  <a:srgbClr val="FF0000"/>
                </a:solidFill>
              </a:rPr>
              <a:t>more likely </a:t>
            </a:r>
            <a:r>
              <a:rPr lang="en-US" dirty="0"/>
              <a:t>to happen than chance.</a:t>
            </a:r>
          </a:p>
          <a:p>
            <a:r>
              <a:rPr lang="en-US" dirty="0"/>
              <a:t>If s(</a:t>
            </a:r>
            <a:r>
              <a:rPr lang="en-US" dirty="0" err="1"/>
              <a:t>a,b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, the substitution is </a:t>
            </a:r>
            <a:r>
              <a:rPr lang="en-US" dirty="0">
                <a:solidFill>
                  <a:srgbClr val="FF0000"/>
                </a:solidFill>
              </a:rPr>
              <a:t>less likely </a:t>
            </a:r>
            <a:r>
              <a:rPr lang="en-US" dirty="0"/>
              <a:t>to happen than chance.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5029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s(</a:t>
            </a:r>
            <a:r>
              <a:rPr lang="en-US" dirty="0" err="1"/>
              <a:t>a,b</a:t>
            </a:r>
            <a:r>
              <a:rPr lang="en-US" dirty="0"/>
              <a:t>) = log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41525" y="4689475"/>
            <a:ext cx="4816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the “score” of the alignment…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698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key assumption is independence.  What happens in one</a:t>
            </a:r>
          </a:p>
          <a:p>
            <a:r>
              <a:rPr lang="en-US"/>
              <a:t>part of the sequence does not effect another..</a:t>
            </a: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838200" y="1600200"/>
          <a:ext cx="7620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Bitmap Image" r:id="rId4" imgW="5229955" imgH="2457143" progId="PBrush">
                  <p:embed/>
                </p:oleObj>
              </mc:Choice>
              <mc:Fallback>
                <p:oleObj name="Bitmap Image" r:id="rId4" imgW="5229955" imgH="2457143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76200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5451475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6125" y="2286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a terrible assumption for structural RNA…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838200" y="914400"/>
          <a:ext cx="731520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Bitmap Image" r:id="rId4" imgW="10809524" imgH="7552381" progId="PBrush">
                  <p:embed/>
                </p:oleObj>
              </mc:Choice>
              <mc:Fallback>
                <p:oleObj name="Bitmap Image" r:id="rId4" imgW="10809524" imgH="755238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14400"/>
                        <a:ext cx="731520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17525" y="6019800"/>
            <a:ext cx="62297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Structural RNAs have their own alignment algorithms (which we </a:t>
            </a:r>
          </a:p>
          <a:p>
            <a:r>
              <a:rPr lang="en-US" dirty="0"/>
              <a:t>won’t talk about this semester…)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541338" y="457200"/>
            <a:ext cx="2090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Markov Chains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2590800" y="6858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2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92163" y="838200"/>
          <a:ext cx="7361237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Bitmap Image" r:id="rId4" imgW="7361905" imgH="2542857" progId="Paint.Picture">
                  <p:embed/>
                </p:oleObj>
              </mc:Choice>
              <mc:Fallback>
                <p:oleObj name="Bitmap Image" r:id="rId4" imgW="7361905" imgH="2542857" progId="Paint.Picture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838200"/>
                        <a:ext cx="7361237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Line 5"/>
          <p:cNvSpPr>
            <a:spLocks noChangeShapeType="1"/>
          </p:cNvSpPr>
          <p:nvPr/>
        </p:nvSpPr>
        <p:spPr bwMode="auto">
          <a:xfrm>
            <a:off x="228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609600" y="3657600"/>
            <a:ext cx="8048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have no memory.  “Future states are independent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of the past states”.</a:t>
            </a: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593725" y="4613275"/>
            <a:ext cx="7766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at each time instant can change from one state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to another state (or remain the same) with given probabilities..</a:t>
            </a:r>
          </a:p>
        </p:txBody>
      </p:sp>
    </p:spTree>
    <p:extLst>
      <p:ext uri="{BB962C8B-B14F-4D97-AF65-F5344CB8AC3E}">
        <p14:creationId xmlns:p14="http://schemas.microsoft.com/office/powerpoint/2010/main" val="157464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8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0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85800" y="-76200"/>
            <a:ext cx="744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Consider a simple model for DNA dinucleotide frequencies</a:t>
            </a:r>
          </a:p>
        </p:txBody>
      </p:sp>
      <p:graphicFrame>
        <p:nvGraphicFramePr>
          <p:cNvPr id="8195" name="Object 2"/>
          <p:cNvGraphicFramePr>
            <a:graphicFrameLocks noChangeAspect="1"/>
          </p:cNvGraphicFramePr>
          <p:nvPr/>
        </p:nvGraphicFramePr>
        <p:xfrm>
          <a:off x="1476375" y="276225"/>
          <a:ext cx="5838825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Bitmap Image" r:id="rId4" imgW="5838095" imgH="4219048" progId="Paint.Picture">
                  <p:embed/>
                </p:oleObj>
              </mc:Choice>
              <mc:Fallback>
                <p:oleObj name="Bitmap Image" r:id="rId4" imgW="5838095" imgH="4219048" progId="Paint.Picture">
                  <p:embed/>
                  <p:pic>
                    <p:nvPicPr>
                      <p:cNvPr id="81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6225"/>
                        <a:ext cx="5838825" cy="421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43000" y="4462463"/>
            <a:ext cx="62484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probability of moving from state s to t does not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depend on the previous history of where you’ve been.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(No memory)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r>
              <a:rPr lang="en-US" altLang="en-US" sz="1800"/>
              <a:t>So if you are in “A”, there is a certain probability of staying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“A” or moving to “C”, “G” or “T” but that does not depend in this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 on the previous sequence.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990600" y="4343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209800" y="677863"/>
          <a:ext cx="6781800" cy="602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Bitmap Image" r:id="rId4" imgW="5819048" imgH="5172797" progId="Paint.Picture">
                  <p:embed/>
                </p:oleObj>
              </mc:Choice>
              <mc:Fallback>
                <p:oleObj name="Bitmap Image" r:id="rId4" imgW="5819048" imgH="5172797" progId="Paint.Picture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77863"/>
                        <a:ext cx="6781800" cy="602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69925" y="0"/>
            <a:ext cx="574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This lack of memory means you can write the probability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having moved through a particular set of states very easily!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2438400" y="5181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2400" y="126365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a</a:t>
            </a:r>
            <a:r>
              <a:rPr lang="en-US" altLang="en-US" sz="1800" baseline="-25000">
                <a:solidFill>
                  <a:srgbClr val="FF0000"/>
                </a:solidFill>
              </a:rPr>
              <a:t>st</a:t>
            </a:r>
            <a:r>
              <a:rPr lang="en-US" altLang="en-US" sz="1800">
                <a:solidFill>
                  <a:srgbClr val="FF0000"/>
                </a:solidFill>
              </a:rPr>
              <a:t> is the prob.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moving from state s to t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28600" y="2360613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P(X) is the probability of  traversing all states X</a:t>
            </a:r>
            <a:r>
              <a:rPr lang="en-US" altLang="en-US" sz="1800" baseline="-25000">
                <a:solidFill>
                  <a:srgbClr val="FF0000"/>
                </a:solidFill>
              </a:rPr>
              <a:t>1</a:t>
            </a:r>
            <a:r>
              <a:rPr lang="en-US" altLang="en-US" sz="1800">
                <a:solidFill>
                  <a:srgbClr val="FF0000"/>
                </a:solidFill>
              </a:rPr>
              <a:t> to X</a:t>
            </a:r>
            <a:r>
              <a:rPr lang="en-US" altLang="en-US" sz="1800" baseline="-2500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52400" y="4648200"/>
            <a:ext cx="2209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Just the probability of the first state multiplied by every state transition </a:t>
            </a:r>
          </a:p>
        </p:txBody>
      </p:sp>
    </p:spTree>
    <p:extLst>
      <p:ext uri="{BB962C8B-B14F-4D97-AF65-F5344CB8AC3E}">
        <p14:creationId xmlns:p14="http://schemas.microsoft.com/office/powerpoint/2010/main" val="111250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46125" y="346075"/>
            <a:ext cx="573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same math shows up on the Wiki page…</a:t>
            </a:r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685800" y="1295400"/>
          <a:ext cx="80772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Bitmap Image" r:id="rId4" imgW="6230220" imgH="1724266" progId="Paint.Picture">
                  <p:embed/>
                </p:oleObj>
              </mc:Choice>
              <mc:Fallback>
                <p:oleObj name="Bitmap Image" r:id="rId4" imgW="6230220" imgH="1724266" progId="Paint.Picture">
                  <p:embed/>
                  <p:pic>
                    <p:nvPicPr>
                      <p:cNvPr id="122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80772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97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974725" y="228600"/>
            <a:ext cx="594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simple markov chain to score CpG islands…</a:t>
            </a:r>
          </a:p>
        </p:txBody>
      </p:sp>
      <p:graphicFrame>
        <p:nvGraphicFramePr>
          <p:cNvPr id="14339" name="Object 2"/>
          <p:cNvGraphicFramePr>
            <a:graphicFrameLocks noChangeAspect="1"/>
          </p:cNvGraphicFramePr>
          <p:nvPr/>
        </p:nvGraphicFramePr>
        <p:xfrm>
          <a:off x="1143000" y="877888"/>
          <a:ext cx="6324600" cy="43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Bitmap Image" r:id="rId4" imgW="5934903" imgH="4038095" progId="Paint.Picture">
                  <p:embed/>
                </p:oleObj>
              </mc:Choice>
              <mc:Fallback>
                <p:oleObj name="Bitmap Image" r:id="rId4" imgW="5934903" imgH="4038095" progId="Paint.Picture">
                  <p:embed/>
                  <p:pic>
                    <p:nvPicPr>
                      <p:cNvPr id="143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77888"/>
                        <a:ext cx="6324600" cy="43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69925" y="5153025"/>
            <a:ext cx="6838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CG s can be methylated…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this methylation is suppressed near active genes…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5334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88925" y="3851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1</a:t>
            </a: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3400" y="4606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288925" y="4343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17525" y="6019800"/>
            <a:ext cx="6456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 is addressed by Markov chains.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2 is addressed by 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00533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17525" y="269875"/>
            <a:ext cx="84407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1:  Given a short stretch of genomic sequence, how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decide if it comes from a CpG island or not?</a:t>
            </a:r>
          </a:p>
        </p:txBody>
      </p:sp>
      <p:graphicFrame>
        <p:nvGraphicFramePr>
          <p:cNvPr id="16387" name="Object 2"/>
          <p:cNvGraphicFramePr>
            <a:graphicFrameLocks noChangeAspect="1"/>
          </p:cNvGraphicFramePr>
          <p:nvPr/>
        </p:nvGraphicFramePr>
        <p:xfrm>
          <a:off x="1295400" y="1143000"/>
          <a:ext cx="61229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Bitmap Image" r:id="rId4" imgW="8590476" imgH="4990476" progId="Paint.Picture">
                  <p:embed/>
                </p:oleObj>
              </mc:Choice>
              <mc:Fallback>
                <p:oleObj name="Bitmap Image" r:id="rId4" imgW="8590476" imgH="4990476" progId="Paint.Picture">
                  <p:embed/>
                  <p:pic>
                    <p:nvPicPr>
                      <p:cNvPr id="163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43000"/>
                        <a:ext cx="6122988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17525" y="4800600"/>
            <a:ext cx="83248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Here is our model.  We have added an explicit begin and end state.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means that we have some expectation about how long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 that we are looking at will be because there is some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probability with each transition that we will transition to the end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state.</a:t>
            </a:r>
          </a:p>
        </p:txBody>
      </p:sp>
    </p:spTree>
    <p:extLst>
      <p:ext uri="{BB962C8B-B14F-4D97-AF65-F5344CB8AC3E}">
        <p14:creationId xmlns:p14="http://schemas.microsoft.com/office/powerpoint/2010/main" val="2011185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88925" y="-60325"/>
            <a:ext cx="8688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almost everything else in this book, we need to define a training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set…</a:t>
            </a:r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1524000" y="415925"/>
          <a:ext cx="5867400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Bitmap Image" r:id="rId4" imgW="7763959" imgH="7114286" progId="Paint.Picture">
                  <p:embed/>
                </p:oleObj>
              </mc:Choice>
              <mc:Fallback>
                <p:oleObj name="Bitmap Image" r:id="rId4" imgW="7763959" imgH="7114286" progId="Paint.Picture">
                  <p:embed/>
                  <p:pic>
                    <p:nvPicPr>
                      <p:cNvPr id="184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5925"/>
                        <a:ext cx="5867400" cy="537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65125" y="5867400"/>
            <a:ext cx="8159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They take 60,000 nucleotides in which 48 CpG islands have been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identified.  Then they count the frequency of each dinucleotide.</a:t>
            </a:r>
          </a:p>
        </p:txBody>
      </p:sp>
    </p:spTree>
    <p:extLst>
      <p:ext uri="{BB962C8B-B14F-4D97-AF65-F5344CB8AC3E}">
        <p14:creationId xmlns:p14="http://schemas.microsoft.com/office/powerpoint/2010/main" val="385874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46125" y="193675"/>
            <a:ext cx="715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next part should look pretty familiar from Chapter 2.</a:t>
            </a:r>
          </a:p>
        </p:txBody>
      </p:sp>
      <p:graphicFrame>
        <p:nvGraphicFramePr>
          <p:cNvPr id="20483" name="Object 2"/>
          <p:cNvGraphicFramePr>
            <a:graphicFrameLocks noChangeAspect="1"/>
          </p:cNvGraphicFramePr>
          <p:nvPr/>
        </p:nvGraphicFramePr>
        <p:xfrm>
          <a:off x="762000" y="914400"/>
          <a:ext cx="7391400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Bitmap Image" r:id="rId4" imgW="6601746" imgH="4172532" progId="Paint.Picture">
                  <p:embed/>
                </p:oleObj>
              </mc:Choice>
              <mc:Fallback>
                <p:oleObj name="Bitmap Image" r:id="rId4" imgW="6601746" imgH="4172532" progId="Paint.Picture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14400"/>
                        <a:ext cx="7391400" cy="467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6200" y="5654675"/>
            <a:ext cx="8901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make a “substitution matrix” for our dinucletoide frequencies.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first nucleotide, what is the probability of seeing a second one?</a:t>
            </a:r>
          </a:p>
        </p:txBody>
      </p:sp>
    </p:spTree>
    <p:extLst>
      <p:ext uri="{BB962C8B-B14F-4D97-AF65-F5344CB8AC3E}">
        <p14:creationId xmlns:p14="http://schemas.microsoft.com/office/powerpoint/2010/main" val="96759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990600" y="800100"/>
          <a:ext cx="6288088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Bitmap Image" r:id="rId4" imgW="6287378" imgH="2324424" progId="Paint.Picture">
                  <p:embed/>
                </p:oleObj>
              </mc:Choice>
              <mc:Fallback>
                <p:oleObj name="Bitmap Image" r:id="rId4" imgW="6287378" imgH="2324424" progId="Paint.Picture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800100"/>
                        <a:ext cx="6288088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743075" y="3168650"/>
          <a:ext cx="5572125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Bitmap Image" r:id="rId6" imgW="6725589" imgH="4361905" progId="Paint.Picture">
                  <p:embed/>
                </p:oleObj>
              </mc:Choice>
              <mc:Fallback>
                <p:oleObj name="Bitmap Image" r:id="rId6" imgW="6725589" imgH="4361905" progId="Paint.Picture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3168650"/>
                        <a:ext cx="5572125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12725" y="-76200"/>
            <a:ext cx="7607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16 parameter model does a reasonable job of describing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data from which it is derived…</a:t>
            </a:r>
          </a:p>
        </p:txBody>
      </p:sp>
    </p:spTree>
    <p:extLst>
      <p:ext uri="{BB962C8B-B14F-4D97-AF65-F5344CB8AC3E}">
        <p14:creationId xmlns:p14="http://schemas.microsoft.com/office/powerpoint/2010/main" val="161505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69925" y="609600"/>
            <a:ext cx="184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65125" y="-76200"/>
            <a:ext cx="753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most lucrative algorithm in history is a Markov chain…</a:t>
            </a: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685800" y="381000"/>
          <a:ext cx="76200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Bitmap Image" r:id="rId4" imgW="7504762" imgH="2076740" progId="Paint.Picture">
                  <p:embed/>
                </p:oleObj>
              </mc:Choice>
              <mc:Fallback>
                <p:oleObj name="Bitmap Image" r:id="rId4" imgW="7504762" imgH="2076740" progId="Paint.Picture">
                  <p:embed/>
                  <p:pic>
                    <p:nvPicPr>
                      <p:cNvPr id="245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000"/>
                        <a:ext cx="76200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152400" y="2590800"/>
            <a:ext cx="44958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“states” are web pages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transitions between them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links from web page to web page.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Use the Markov chain to calculate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probability that a person clicking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on random links would be directed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to a given web page…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Those web pages with many links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by other pages with many links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ranked higher by Google</a:t>
            </a:r>
          </a:p>
        </p:txBody>
      </p:sp>
      <p:graphicFrame>
        <p:nvGraphicFramePr>
          <p:cNvPr id="24582" name="Object 3"/>
          <p:cNvGraphicFramePr>
            <a:graphicFrameLocks noChangeAspect="1"/>
          </p:cNvGraphicFramePr>
          <p:nvPr/>
        </p:nvGraphicFramePr>
        <p:xfrm>
          <a:off x="4876800" y="2759075"/>
          <a:ext cx="35718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Bitmap Image" r:id="rId6" imgW="3572374" imgH="3467584" progId="Paint.Picture">
                  <p:embed/>
                </p:oleObj>
              </mc:Choice>
              <mc:Fallback>
                <p:oleObj name="Bitmap Image" r:id="rId6" imgW="3572374" imgH="3467584" progId="Paint.Picture">
                  <p:embed/>
                  <p:pic>
                    <p:nvPicPr>
                      <p:cNvPr id="245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759075"/>
                        <a:ext cx="35718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381000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16839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306513" y="668338"/>
          <a:ext cx="6389687" cy="60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Bitmap Image" r:id="rId4" imgW="6533333" imgH="6171429" progId="Paint.Picture">
                  <p:embed/>
                </p:oleObj>
              </mc:Choice>
              <mc:Fallback>
                <p:oleObj name="Bitmap Image" r:id="rId4" imgW="6533333" imgH="6171429" progId="Paint.Picture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668338"/>
                        <a:ext cx="6389687" cy="603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65125" y="41275"/>
            <a:ext cx="730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Pretty much anything can be modeled with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62509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81000"/>
            <a:ext cx="3526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some protein alignment….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ELVIS-</a:t>
            </a:r>
          </a:p>
          <a:p>
            <a:r>
              <a:rPr lang="en-US" dirty="0">
                <a:latin typeface="Courier New" pitchFamily="49" charset="0"/>
              </a:rPr>
              <a:t>ELVIRA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828800"/>
            <a:ext cx="334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score this alignment? </a:t>
            </a:r>
          </a:p>
          <a:p>
            <a:r>
              <a:rPr lang="en-US" dirty="0"/>
              <a:t>How do we generate it?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371600" y="2514600"/>
          <a:ext cx="609600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Bitmap Image" r:id="rId4" imgW="11971429" imgH="2790476" progId="PBrush">
                  <p:embed/>
                </p:oleObj>
              </mc:Choice>
              <mc:Fallback>
                <p:oleObj name="Bitmap Image" r:id="rId4" imgW="11971429" imgH="279047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14600"/>
                        <a:ext cx="6096000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4319587"/>
            <a:ext cx="7696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This our background model.</a:t>
            </a:r>
          </a:p>
          <a:p>
            <a:r>
              <a:rPr lang="en-US" dirty="0"/>
              <a:t>The probability of any alignment given just “rolling” the sequences of the alignment with a 20 sided die where the odds of getting any </a:t>
            </a:r>
            <a:r>
              <a:rPr lang="en-US" dirty="0" err="1"/>
              <a:t>aa</a:t>
            </a:r>
            <a:r>
              <a:rPr lang="en-US" dirty="0"/>
              <a:t> is the frequency of that residue in our training set (PFAM, SWISS-PROT, whatever)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228600" y="-76200"/>
            <a:ext cx="8951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Next, we want to think about the second question…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long piece of sequence, how would we find the CpG islands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it, if there are any?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could take our scoring scheme and apply it to the genome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With a given window size (say 100 base pairs)</a:t>
            </a:r>
          </a:p>
        </p:txBody>
      </p:sp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206375" y="6019800"/>
            <a:ext cx="85566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A reasonable approach, but there is a potentially more powerful alternative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55626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4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69925" y="76200"/>
            <a:ext cx="426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hidden Markov Model (HMM)</a:t>
            </a: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1219200" y="5334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07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334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33400" y="4419600"/>
            <a:ext cx="764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Many parameters (there are 32 parameters not drawn here)…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17525" y="4876800"/>
            <a:ext cx="8081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we wish to know the states that generated that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sequence.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50850" y="5791200"/>
            <a:ext cx="7931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The states are </a:t>
            </a:r>
            <a:r>
              <a:rPr lang="en-US" altLang="en-US" sz="2200">
                <a:solidFill>
                  <a:srgbClr val="FF0000"/>
                </a:solidFill>
              </a:rPr>
              <a:t>hidden</a:t>
            </a:r>
            <a:r>
              <a:rPr lang="en-US" altLang="en-US" sz="2200"/>
              <a:t>.  We observe symbols. We then </a:t>
            </a:r>
            <a:r>
              <a:rPr lang="en-US" altLang="en-US" sz="2200">
                <a:solidFill>
                  <a:srgbClr val="FF0000"/>
                </a:solidFill>
              </a:rPr>
              <a:t>infer </a:t>
            </a:r>
            <a:r>
              <a:rPr lang="en-US" altLang="en-US" sz="2200"/>
              <a:t>the states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that are most likely to have </a:t>
            </a:r>
            <a:r>
              <a:rPr lang="en-US" altLang="en-US" sz="2200">
                <a:solidFill>
                  <a:srgbClr val="FF0000"/>
                </a:solidFill>
              </a:rPr>
              <a:t>emitted</a:t>
            </a:r>
            <a:r>
              <a:rPr lang="en-US" altLang="en-US" sz="2200"/>
              <a:t> the observed symbols.</a:t>
            </a:r>
            <a:endParaRPr lang="en-US" alt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8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19200" y="762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62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898525" y="38100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98525" y="5362575"/>
            <a:ext cx="750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the challenge is to find whether we are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+ or – states.</a:t>
            </a:r>
          </a:p>
        </p:txBody>
      </p:sp>
    </p:spTree>
    <p:extLst>
      <p:ext uri="{BB962C8B-B14F-4D97-AF65-F5344CB8AC3E}">
        <p14:creationId xmlns:p14="http://schemas.microsoft.com/office/powerpoint/2010/main" val="2640345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76200" y="762000"/>
          <a:ext cx="5332413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Bitmap Image" r:id="rId4" imgW="6552381" imgH="1743318" progId="Paint.Picture">
                  <p:embed/>
                </p:oleObj>
              </mc:Choice>
              <mc:Fallback>
                <p:oleObj name="Bitmap Image" r:id="rId4" imgW="6552381" imgH="1743318" progId="Paint.Picture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762000"/>
                        <a:ext cx="5332413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33400" y="-60325"/>
            <a:ext cx="6669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Genscan.  A venerable gene prediction algorithm 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predicting genes in genomic DNA.   HMM.</a:t>
            </a:r>
          </a:p>
        </p:txBody>
      </p:sp>
      <p:graphicFrame>
        <p:nvGraphicFramePr>
          <p:cNvPr id="34820" name="Object 3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Bitmap Image" r:id="rId6" imgW="3552381" imgH="6257143" progId="Paint.Picture">
                  <p:embed/>
                </p:oleObj>
              </mc:Choice>
              <mc:Fallback>
                <p:oleObj name="Bitmap Image" r:id="rId6" imgW="3552381" imgH="6257143" progId="Paint.Picture">
                  <p:embed/>
                  <p:pic>
                    <p:nvPicPr>
                      <p:cNvPr id="348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381000" y="2057400"/>
          <a:ext cx="390048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Bitmap Image" r:id="rId8" imgW="3457143" imgH="3715269" progId="Paint.Picture">
                  <p:embed/>
                </p:oleObj>
              </mc:Choice>
              <mc:Fallback>
                <p:oleObj name="Bitmap Image" r:id="rId8" imgW="3457143" imgH="3715269" progId="Paint.Picture">
                  <p:embed/>
                  <p:pic>
                    <p:nvPicPr>
                      <p:cNvPr id="348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3900488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17525" y="6289675"/>
            <a:ext cx="266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(cited ~2,508 times)</a:t>
            </a:r>
          </a:p>
        </p:txBody>
      </p:sp>
    </p:spTree>
    <p:extLst>
      <p:ext uri="{BB962C8B-B14F-4D97-AF65-F5344CB8AC3E}">
        <p14:creationId xmlns:p14="http://schemas.microsoft.com/office/powerpoint/2010/main" val="230880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12725" y="269875"/>
            <a:ext cx="56134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Chapter 3, we’ll learn.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what is the most probable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annotation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some sequence and we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to construct a path of states through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some model that is the best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explanation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are going to apply this with very simple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 state models.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the math is the same no matter how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simple or complex the model…</a:t>
            </a:r>
          </a:p>
        </p:txBody>
      </p:sp>
    </p:spTree>
    <p:extLst>
      <p:ext uri="{BB962C8B-B14F-4D97-AF65-F5344CB8AC3E}">
        <p14:creationId xmlns:p14="http://schemas.microsoft.com/office/powerpoint/2010/main" val="1427249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3162300" y="0"/>
          <a:ext cx="56007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Bitmap Image" r:id="rId4" imgW="5266667" imgH="6304762" progId="Paint.Picture">
                  <p:embed/>
                </p:oleObj>
              </mc:Choice>
              <mc:Fallback>
                <p:oleObj name="Bitmap Image" r:id="rId4" imgW="5266667" imgH="6304762" progId="Paint.Picture">
                  <p:embed/>
                  <p:pic>
                    <p:nvPicPr>
                      <p:cNvPr id="3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0"/>
                        <a:ext cx="5600700" cy="670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24860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 is the path of states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(usually not known)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kl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 is the probability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Going from state k to l</a:t>
            </a:r>
            <a:endParaRPr lang="en-US" altLang="en-US" sz="2000">
              <a:solidFill>
                <a:srgbClr val="FF0000"/>
              </a:solidFill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52400" y="2727325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0 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is the initial state (and confusingly the same label for a separate end state!)</a:t>
            </a: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152400" y="4495800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For symbol b, e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(b) is the prob. that you observe symbol b given that you are in state k</a:t>
            </a:r>
          </a:p>
        </p:txBody>
      </p:sp>
    </p:spTree>
    <p:extLst>
      <p:ext uri="{BB962C8B-B14F-4D97-AF65-F5344CB8AC3E}">
        <p14:creationId xmlns:p14="http://schemas.microsoft.com/office/powerpoint/2010/main" val="3019600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73075" y="381000"/>
          <a:ext cx="5470525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40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81000"/>
                        <a:ext cx="5470525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52400" y="32766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74638" y="5029200"/>
            <a:ext cx="2468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=A+) = 1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76200" y="4648200"/>
            <a:ext cx="671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a given nucleotide i in the sequence we observe b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441325" y="-34925"/>
            <a:ext cx="544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can now describe this more formally…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04800" y="5410200"/>
            <a:ext cx="2398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=A-) = 1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2743200" y="5029200"/>
            <a:ext cx="245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2773363" y="5410200"/>
            <a:ext cx="2381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5410200" y="5029200"/>
            <a:ext cx="246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5440363" y="5410200"/>
            <a:ext cx="239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5486400" y="5867400"/>
            <a:ext cx="243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5486400" y="6248400"/>
            <a:ext cx="2363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</p:spTree>
    <p:extLst>
      <p:ext uri="{BB962C8B-B14F-4D97-AF65-F5344CB8AC3E}">
        <p14:creationId xmlns:p14="http://schemas.microsoft.com/office/powerpoint/2010/main" val="28667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5185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the GpC HMM each state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  <a:r>
              <a:rPr lang="en-US" altLang="en-US" sz="2400" baseline="-25000">
                <a:cs typeface="Times New Roman" panose="02020603050405020304" pitchFamily="18" charset="0"/>
              </a:rPr>
              <a:t>i</a:t>
            </a:r>
            <a:r>
              <a:rPr lang="en-US" altLang="en-US" sz="2400">
                <a:cs typeface="Times New Roman" panose="02020603050405020304" pitchFamily="18" charset="0"/>
              </a:rPr>
              <a:t> emits only one symbol (A,C,G or T).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To show a more interesting case, they reintroduce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occasionally dishonest casino</a:t>
            </a:r>
            <a:r>
              <a:rPr lang="en-US" altLang="en-US" sz="2400"/>
              <a:t>…</a:t>
            </a: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/>
        </p:nvGraphicFramePr>
        <p:xfrm>
          <a:off x="1295400" y="1295400"/>
          <a:ext cx="7162800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Bitmap Image" r:id="rId4" imgW="6523810" imgH="4533333" progId="Paint.Picture">
                  <p:embed/>
                </p:oleObj>
              </mc:Choice>
              <mc:Fallback>
                <p:oleObj name="Bitmap Image" r:id="rId4" imgW="6523810" imgH="4533333" progId="Paint.Picture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7162800" cy="497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752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74725" y="422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2133600" y="1290638"/>
          <a:ext cx="4210050" cy="190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505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0638"/>
                        <a:ext cx="4210050" cy="190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219200" y="3429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1219200" y="3810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1219200" y="4191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12192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4" name="Text Box 10"/>
          <p:cNvSpPr txBox="1">
            <a:spLocks noChangeArrowheads="1"/>
          </p:cNvSpPr>
          <p:nvPr/>
        </p:nvSpPr>
        <p:spPr bwMode="auto">
          <a:xfrm>
            <a:off x="1219200" y="5029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1219200" y="5486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6" name="Text Box 12"/>
          <p:cNvSpPr txBox="1">
            <a:spLocks noChangeArrowheads="1"/>
          </p:cNvSpPr>
          <p:nvPr/>
        </p:nvSpPr>
        <p:spPr bwMode="auto">
          <a:xfrm>
            <a:off x="974725" y="269875"/>
            <a:ext cx="4999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Describing this formally as an HMM…</a:t>
            </a:r>
          </a:p>
        </p:txBody>
      </p:sp>
      <p:sp>
        <p:nvSpPr>
          <p:cNvPr id="45067" name="Text Box 13"/>
          <p:cNvSpPr txBox="1">
            <a:spLocks noChangeArrowheads="1"/>
          </p:cNvSpPr>
          <p:nvPr/>
        </p:nvSpPr>
        <p:spPr bwMode="auto">
          <a:xfrm>
            <a:off x="4419600" y="3429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8" name="Text Box 19"/>
          <p:cNvSpPr txBox="1">
            <a:spLocks noChangeArrowheads="1"/>
          </p:cNvSpPr>
          <p:nvPr/>
        </p:nvSpPr>
        <p:spPr bwMode="auto">
          <a:xfrm>
            <a:off x="4419600" y="3810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9" name="Text Box 20"/>
          <p:cNvSpPr txBox="1">
            <a:spLocks noChangeArrowheads="1"/>
          </p:cNvSpPr>
          <p:nvPr/>
        </p:nvSpPr>
        <p:spPr bwMode="auto">
          <a:xfrm>
            <a:off x="4419600" y="42672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0" name="Text Box 21"/>
          <p:cNvSpPr txBox="1">
            <a:spLocks noChangeArrowheads="1"/>
          </p:cNvSpPr>
          <p:nvPr/>
        </p:nvSpPr>
        <p:spPr bwMode="auto">
          <a:xfrm>
            <a:off x="4419600" y="47244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1" name="Text Box 22"/>
          <p:cNvSpPr txBox="1">
            <a:spLocks noChangeArrowheads="1"/>
          </p:cNvSpPr>
          <p:nvPr/>
        </p:nvSpPr>
        <p:spPr bwMode="auto">
          <a:xfrm>
            <a:off x="4419600" y="51816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2" name="Text Box 23"/>
          <p:cNvSpPr txBox="1">
            <a:spLocks noChangeArrowheads="1"/>
          </p:cNvSpPr>
          <p:nvPr/>
        </p:nvSpPr>
        <p:spPr bwMode="auto">
          <a:xfrm>
            <a:off x="4419600" y="55626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5/10</a:t>
            </a:r>
          </a:p>
        </p:txBody>
      </p:sp>
    </p:spTree>
    <p:extLst>
      <p:ext uri="{BB962C8B-B14F-4D97-AF65-F5344CB8AC3E}">
        <p14:creationId xmlns:p14="http://schemas.microsoft.com/office/powerpoint/2010/main" val="2067294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974725" y="222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/>
        </p:nvGraphicFramePr>
        <p:xfrm>
          <a:off x="2133600" y="1219200"/>
          <a:ext cx="421005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71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19200"/>
                        <a:ext cx="421005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974725" y="-53975"/>
            <a:ext cx="3754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Assuming we start in State1..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279525" y="403225"/>
            <a:ext cx="6600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What’s the probability of rolling a 1 and a 3 with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fair die and then a 6 with the loaded die?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203325" y="3165475"/>
            <a:ext cx="151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(1)(1/6)  * 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V="1">
            <a:off x="762000" y="3505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88925" y="3852863"/>
            <a:ext cx="1403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start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state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 flipV="1">
            <a:off x="1905000" y="3581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1752600" y="3922713"/>
            <a:ext cx="1555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1 in the fair state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3200400" y="3124200"/>
            <a:ext cx="359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(0.95)(1/6)  *   (0.05) * (.5) </a:t>
            </a:r>
          </a:p>
        </p:txBody>
      </p:sp>
      <p:sp>
        <p:nvSpPr>
          <p:cNvPr id="47116" name="Line 21"/>
          <p:cNvSpPr>
            <a:spLocks noChangeShapeType="1"/>
          </p:cNvSpPr>
          <p:nvPr/>
        </p:nvSpPr>
        <p:spPr bwMode="auto">
          <a:xfrm flipV="1">
            <a:off x="37338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22"/>
          <p:cNvSpPr>
            <a:spLocks noChangeShapeType="1"/>
          </p:cNvSpPr>
          <p:nvPr/>
        </p:nvSpPr>
        <p:spPr bwMode="auto">
          <a:xfrm flipV="1">
            <a:off x="4419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Text Box 23"/>
          <p:cNvSpPr txBox="1">
            <a:spLocks noChangeArrowheads="1"/>
          </p:cNvSpPr>
          <p:nvPr/>
        </p:nvSpPr>
        <p:spPr bwMode="auto">
          <a:xfrm>
            <a:off x="3390900" y="3886200"/>
            <a:ext cx="10287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19" name="Text Box 24"/>
          <p:cNvSpPr txBox="1">
            <a:spLocks noChangeArrowheads="1"/>
          </p:cNvSpPr>
          <p:nvPr/>
        </p:nvSpPr>
        <p:spPr bwMode="auto">
          <a:xfrm>
            <a:off x="4267200" y="3898900"/>
            <a:ext cx="1193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3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fair state</a:t>
            </a:r>
          </a:p>
        </p:txBody>
      </p:sp>
      <p:sp>
        <p:nvSpPr>
          <p:cNvPr id="47120" name="Line 25"/>
          <p:cNvSpPr>
            <a:spLocks noChangeShapeType="1"/>
          </p:cNvSpPr>
          <p:nvPr/>
        </p:nvSpPr>
        <p:spPr bwMode="auto">
          <a:xfrm flipV="1">
            <a:off x="57404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26"/>
          <p:cNvSpPr>
            <a:spLocks noChangeShapeType="1"/>
          </p:cNvSpPr>
          <p:nvPr/>
        </p:nvSpPr>
        <p:spPr bwMode="auto">
          <a:xfrm flipV="1">
            <a:off x="64262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Text Box 27"/>
          <p:cNvSpPr txBox="1">
            <a:spLocks noChangeArrowheads="1"/>
          </p:cNvSpPr>
          <p:nvPr/>
        </p:nvSpPr>
        <p:spPr bwMode="auto">
          <a:xfrm>
            <a:off x="5397500" y="3867150"/>
            <a:ext cx="9699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move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To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loaded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23" name="Text Box 28"/>
          <p:cNvSpPr txBox="1">
            <a:spLocks noChangeArrowheads="1"/>
          </p:cNvSpPr>
          <p:nvPr/>
        </p:nvSpPr>
        <p:spPr bwMode="auto">
          <a:xfrm>
            <a:off x="6273800" y="3898900"/>
            <a:ext cx="14525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6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loaded state</a:t>
            </a:r>
          </a:p>
        </p:txBody>
      </p:sp>
      <p:graphicFrame>
        <p:nvGraphicFramePr>
          <p:cNvPr id="47124" name="Object 3"/>
          <p:cNvGraphicFramePr>
            <a:graphicFrameLocks noChangeAspect="1"/>
          </p:cNvGraphicFramePr>
          <p:nvPr/>
        </p:nvGraphicFramePr>
        <p:xfrm>
          <a:off x="1981200" y="49530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Bitmap Image" r:id="rId6" imgW="2580952" imgH="781159" progId="Paint.Picture">
                  <p:embed/>
                </p:oleObj>
              </mc:Choice>
              <mc:Fallback>
                <p:oleObj name="Bitmap Image" r:id="rId6" imgW="2580952" imgH="781159" progId="Paint.Picture">
                  <p:embed/>
                  <p:pic>
                    <p:nvPicPr>
                      <p:cNvPr id="471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530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5" name="Line 30"/>
          <p:cNvSpPr>
            <a:spLocks noChangeShapeType="1"/>
          </p:cNvSpPr>
          <p:nvPr/>
        </p:nvSpPr>
        <p:spPr bwMode="auto">
          <a:xfrm flipV="1">
            <a:off x="2895600" y="57912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Text Box 31"/>
          <p:cNvSpPr txBox="1">
            <a:spLocks noChangeArrowheads="1"/>
          </p:cNvSpPr>
          <p:nvPr/>
        </p:nvSpPr>
        <p:spPr bwMode="auto">
          <a:xfrm>
            <a:off x="381000" y="6140450"/>
            <a:ext cx="295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prob. of starting in the initial state</a:t>
            </a:r>
          </a:p>
        </p:txBody>
      </p:sp>
      <p:grpSp>
        <p:nvGrpSpPr>
          <p:cNvPr id="47127" name="Group 37"/>
          <p:cNvGrpSpPr>
            <a:grpSpLocks/>
          </p:cNvGrpSpPr>
          <p:nvPr/>
        </p:nvGrpSpPr>
        <p:grpSpPr bwMode="auto">
          <a:xfrm>
            <a:off x="3886200" y="5791200"/>
            <a:ext cx="685800" cy="228600"/>
            <a:chOff x="2448" y="3648"/>
            <a:chExt cx="432" cy="288"/>
          </a:xfrm>
        </p:grpSpPr>
        <p:sp>
          <p:nvSpPr>
            <p:cNvPr id="47134" name="Line 32"/>
            <p:cNvSpPr>
              <a:spLocks noChangeShapeType="1"/>
            </p:cNvSpPr>
            <p:nvPr/>
          </p:nvSpPr>
          <p:spPr bwMode="auto">
            <a:xfrm>
              <a:off x="2448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33"/>
            <p:cNvSpPr>
              <a:spLocks noChangeShapeType="1"/>
            </p:cNvSpPr>
            <p:nvPr/>
          </p:nvSpPr>
          <p:spPr bwMode="auto">
            <a:xfrm>
              <a:off x="2448" y="39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Line 34"/>
            <p:cNvSpPr>
              <a:spLocks noChangeShapeType="1"/>
            </p:cNvSpPr>
            <p:nvPr/>
          </p:nvSpPr>
          <p:spPr bwMode="auto">
            <a:xfrm flipV="1">
              <a:off x="2880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8" name="Text Box 35"/>
          <p:cNvSpPr txBox="1">
            <a:spLocks noChangeArrowheads="1"/>
          </p:cNvSpPr>
          <p:nvPr/>
        </p:nvSpPr>
        <p:spPr bwMode="auto">
          <a:xfrm>
            <a:off x="3794125" y="6137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7129" name="Text Box 36"/>
          <p:cNvSpPr txBox="1">
            <a:spLocks noChangeArrowheads="1"/>
          </p:cNvSpPr>
          <p:nvPr/>
        </p:nvSpPr>
        <p:spPr bwMode="auto">
          <a:xfrm>
            <a:off x="3521075" y="5943600"/>
            <a:ext cx="18526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Emission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observing x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endParaRPr lang="en-US" altLang="en-US" sz="1600" baseline="-25000">
              <a:solidFill>
                <a:srgbClr val="FF0000"/>
              </a:solidFill>
            </a:endParaRPr>
          </a:p>
        </p:txBody>
      </p:sp>
      <p:sp>
        <p:nvSpPr>
          <p:cNvPr id="47130" name="Text Box 39"/>
          <p:cNvSpPr txBox="1">
            <a:spLocks noChangeArrowheads="1"/>
          </p:cNvSpPr>
          <p:nvPr/>
        </p:nvSpPr>
        <p:spPr bwMode="auto">
          <a:xfrm>
            <a:off x="5715000" y="5181600"/>
            <a:ext cx="1474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transition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moving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i-1 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7131" name="Line 40"/>
          <p:cNvSpPr>
            <a:spLocks noChangeShapeType="1"/>
          </p:cNvSpPr>
          <p:nvPr/>
        </p:nvSpPr>
        <p:spPr bwMode="auto">
          <a:xfrm flipH="1">
            <a:off x="5105400" y="53340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24000" y="4953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33" name="TextBox 32"/>
          <p:cNvSpPr txBox="1">
            <a:spLocks noChangeArrowheads="1"/>
          </p:cNvSpPr>
          <p:nvPr/>
        </p:nvSpPr>
        <p:spPr bwMode="auto">
          <a:xfrm>
            <a:off x="58738" y="4419600"/>
            <a:ext cx="25765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joint prob.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traversal of the state-path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and the emissions</a:t>
            </a:r>
          </a:p>
        </p:txBody>
      </p:sp>
    </p:spTree>
    <p:extLst>
      <p:ext uri="{BB962C8B-B14F-4D97-AF65-F5344CB8AC3E}">
        <p14:creationId xmlns:p14="http://schemas.microsoft.com/office/powerpoint/2010/main" val="316354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69925" y="422275"/>
            <a:ext cx="4181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background frequencies in </a:t>
            </a:r>
            <a:r>
              <a:rPr lang="en-US" dirty="0" err="1"/>
              <a:t>SwissProt</a:t>
            </a:r>
            <a:r>
              <a:rPr lang="en-US" dirty="0"/>
              <a:t>…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3400" y="1143000"/>
            <a:ext cx="76962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[] RESIDUES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[] {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'D'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'E'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'F'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'G'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'I'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'K'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'M'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'N'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'P'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'Q'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'R'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'S'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</a:t>
            </a:r>
            <a:endParaRPr lang="en-US" dirty="0">
              <a:latin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'V'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'W'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'Y'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};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04800" y="2895600"/>
            <a:ext cx="73152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public static float BACKGROUND[] =</a:t>
            </a:r>
          </a:p>
          <a:p>
            <a:pPr>
              <a:spcBef>
                <a:spcPct val="50000"/>
              </a:spcBef>
            </a:pPr>
            <a:r>
              <a:rPr lang="en-US" dirty="0"/>
              <a:t>{0.072658f, 0.024692f, 0.050007f, 0.061087f,</a:t>
            </a:r>
          </a:p>
          <a:p>
            <a:pPr>
              <a:spcBef>
                <a:spcPct val="50000"/>
              </a:spcBef>
            </a:pPr>
            <a:r>
              <a:rPr lang="en-US" dirty="0"/>
              <a:t>0.041774f, 0.071589f, 0.023392f, 0.052691f, 0.063923f,</a:t>
            </a:r>
          </a:p>
          <a:p>
            <a:pPr>
              <a:spcBef>
                <a:spcPct val="50000"/>
              </a:spcBef>
            </a:pPr>
            <a:r>
              <a:rPr lang="en-US" dirty="0"/>
              <a:t>0.089093f, 0.023150f, 0.042931f, 0.052228f, 0.039871f,</a:t>
            </a:r>
          </a:p>
          <a:p>
            <a:pPr>
              <a:spcBef>
                <a:spcPct val="50000"/>
              </a:spcBef>
            </a:pPr>
            <a:r>
              <a:rPr lang="en-US" dirty="0"/>
              <a:t>0.052012f, 0.073087f, 0.055606f, 0.063321f, 0.012720f,</a:t>
            </a:r>
          </a:p>
          <a:p>
            <a:pPr>
              <a:spcBef>
                <a:spcPct val="50000"/>
              </a:spcBef>
            </a:pPr>
            <a:r>
              <a:rPr lang="en-US" dirty="0"/>
              <a:t>0.032955f};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514600" y="4572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Bitmap Image" r:id="rId4" imgW="2580952" imgH="781159" progId="Paint.Picture">
                  <p:embed/>
                </p:oleObj>
              </mc:Choice>
              <mc:Fallback>
                <p:oleObj name="Bitmap Image" r:id="rId4" imgW="2580952" imgH="781159" progId="Paint.Picture">
                  <p:embed/>
                  <p:pic>
                    <p:nvPicPr>
                      <p:cNvPr id="491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72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33400" y="1816100"/>
            <a:ext cx="80835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is not that useful because we generally don’t know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(the path through the states)</a:t>
            </a:r>
            <a:r>
              <a:rPr lang="en-US" altLang="en-US" sz="2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Much more useful is the most probable path, given the observed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sequence…</a:t>
            </a:r>
          </a:p>
        </p:txBody>
      </p:sp>
    </p:spTree>
    <p:extLst>
      <p:ext uri="{BB962C8B-B14F-4D97-AF65-F5344CB8AC3E}">
        <p14:creationId xmlns:p14="http://schemas.microsoft.com/office/powerpoint/2010/main" val="69828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51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441325" y="879475"/>
            <a:ext cx="5165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the sequence.  If we know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most probable path through the Genbank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HMM, we have our gene predictions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that sequence..</a:t>
            </a:r>
          </a:p>
        </p:txBody>
      </p:sp>
    </p:spTree>
    <p:extLst>
      <p:ext uri="{BB962C8B-B14F-4D97-AF65-F5344CB8AC3E}">
        <p14:creationId xmlns:p14="http://schemas.microsoft.com/office/powerpoint/2010/main" val="367473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52400" y="1219200"/>
          <a:ext cx="8610600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Bitmap Image" r:id="rId4" imgW="6676190" imgH="3428571" progId="Paint.Picture">
                  <p:embed/>
                </p:oleObj>
              </mc:Choice>
              <mc:Fallback>
                <p:oleObj name="Bitmap Image" r:id="rId4" imgW="6676190" imgH="3428571" progId="Paint.Picture">
                  <p:embed/>
                  <p:pic>
                    <p:nvPicPr>
                      <p:cNvPr id="532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8610600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1788" y="533400"/>
            <a:ext cx="733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π* the most probable path through the system of all the possible paths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(i.e. of all possible π)</a:t>
            </a:r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822325" y="41275"/>
            <a:ext cx="431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beautiful recursive algorithm…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0" y="5105400"/>
            <a:ext cx="876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76200" y="5105400"/>
            <a:ext cx="869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(i) is the probability of the most probable path ending in state k with observation i</a:t>
            </a:r>
            <a:endParaRPr lang="en-US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0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97875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6000" y="5867400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http://en.wikipedia.org/wiki/Viterbi_algorithm</a:t>
            </a:r>
          </a:p>
        </p:txBody>
      </p:sp>
    </p:spTree>
    <p:extLst>
      <p:ext uri="{BB962C8B-B14F-4D97-AF65-F5344CB8AC3E}">
        <p14:creationId xmlns:p14="http://schemas.microsoft.com/office/powerpoint/2010/main" val="3374992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2"/>
          <p:cNvSpPr txBox="1">
            <a:spLocks noChangeArrowheads="1"/>
          </p:cNvSpPr>
          <p:nvPr/>
        </p:nvSpPr>
        <p:spPr bwMode="auto">
          <a:xfrm>
            <a:off x="304800" y="533400"/>
            <a:ext cx="776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next time:  the viterbi, forward and backwards algorithms</a:t>
            </a:r>
          </a:p>
        </p:txBody>
      </p:sp>
    </p:spTree>
    <p:extLst>
      <p:ext uri="{BB962C8B-B14F-4D97-AF65-F5344CB8AC3E}">
        <p14:creationId xmlns:p14="http://schemas.microsoft.com/office/powerpoint/2010/main" val="429372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8600"/>
            <a:ext cx="59245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6172200"/>
            <a:ext cx="2247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862512"/>
            <a:ext cx="3657600" cy="8524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583925" y="4507468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x,y|RandomModel</a:t>
            </a:r>
            <a:r>
              <a:rPr lang="en-US" dirty="0"/>
              <a:t>) = P(</a:t>
            </a:r>
            <a:r>
              <a:rPr lang="en-US" dirty="0" err="1"/>
              <a:t>x,y|R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3925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ELVIS-</a:t>
            </a:r>
          </a:p>
          <a:p>
            <a:r>
              <a:rPr lang="en-US" dirty="0">
                <a:latin typeface="Courier New" pitchFamily="49" charset="0"/>
              </a:rPr>
              <a:t>ELVIRA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52400"/>
            <a:ext cx="818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itself, the random model is not very interesting, but it is part of the log-odds ratio…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09600"/>
            <a:ext cx="6096000" cy="1098550"/>
          </a:xfrm>
          <a:prstGeom prst="rect">
            <a:avLst/>
          </a:prstGeom>
          <a:noFill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720850"/>
            <a:ext cx="4648200" cy="2089150"/>
          </a:xfrm>
          <a:prstGeom prst="rect">
            <a:avLst/>
          </a:prstGeom>
          <a:noFill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3810000"/>
            <a:ext cx="60960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62000" y="6400800"/>
            <a:ext cx="498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provides the definition of a </a:t>
            </a:r>
            <a:r>
              <a:rPr lang="en-US" dirty="0">
                <a:solidFill>
                  <a:srgbClr val="FF0000"/>
                </a:solidFill>
              </a:rPr>
              <a:t>substitution matrix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25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25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6200" y="406400"/>
          <a:ext cx="89154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Bitmap Image" r:id="rId4" imgW="11631649" imgH="3448531" progId="PBrush">
                  <p:embed/>
                </p:oleObj>
              </mc:Choice>
              <mc:Fallback>
                <p:oleObj name="Bitmap Image" r:id="rId4" imgW="11631649" imgH="344853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06400"/>
                        <a:ext cx="89154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5125" y="0"/>
            <a:ext cx="415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And here is (part of our) triangle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447800" y="3124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5334000" y="376555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12725" y="6324600"/>
            <a:ext cx="7675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 are now ready to derive our simple substitution matrix….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59436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5943600" y="5029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28600" y="5410200"/>
            <a:ext cx="9020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any pair of residues in an alignment, we have the top and the bottom</a:t>
            </a:r>
          </a:p>
          <a:p>
            <a:r>
              <a:rPr lang="en-US"/>
              <a:t>calculated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927725" y="3048000"/>
            <a:ext cx="332373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These are the </a:t>
            </a:r>
            <a:r>
              <a:rPr lang="en-US" dirty="0" err="1"/>
              <a:t>probs</a:t>
            </a:r>
            <a:endParaRPr lang="en-US" dirty="0"/>
          </a:p>
          <a:p>
            <a:r>
              <a:rPr lang="en-US" dirty="0" err="1"/>
              <a:t>dervied</a:t>
            </a:r>
            <a:r>
              <a:rPr lang="en-US" dirty="0"/>
              <a:t> from our </a:t>
            </a:r>
          </a:p>
          <a:p>
            <a:r>
              <a:rPr lang="en-US" dirty="0"/>
              <a:t>Alignments.</a:t>
            </a:r>
          </a:p>
          <a:p>
            <a:r>
              <a:rPr lang="en-US" dirty="0"/>
              <a:t> “A to A” is observed as 0.028251 </a:t>
            </a:r>
          </a:p>
          <a:p>
            <a:r>
              <a:rPr lang="en-US" dirty="0"/>
              <a:t> of all pairs in the alignment..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7696200" y="3200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1782</Words>
  <Application>Microsoft Office PowerPoint</Application>
  <PresentationFormat>On-screen Show (4:3)</PresentationFormat>
  <Paragraphs>276</Paragraphs>
  <Slides>44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Anthony Fodor</cp:lastModifiedBy>
  <cp:revision>33</cp:revision>
  <dcterms:created xsi:type="dcterms:W3CDTF">2006-08-16T00:00:00Z</dcterms:created>
  <dcterms:modified xsi:type="dcterms:W3CDTF">2017-04-09T12:34:29Z</dcterms:modified>
</cp:coreProperties>
</file>